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0" r:id="rId2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9"/>
      <p:bold r:id="rId10"/>
      <p:italic r:id="rId11"/>
      <p:boldItalic r:id="rId12"/>
    </p:embeddedFont>
    <p:embeddedFont>
      <p:font typeface="Helvetica Neue Light" panose="02000403000000020004" pitchFamily="2" charset="0"/>
      <p:regular r:id="rId13"/>
      <p:bold r:id="rId14"/>
      <p:italic r:id="rId15"/>
      <p:boldItalic r:id="rId16"/>
    </p:embeddedFont>
    <p:embeddedFont>
      <p:font typeface="Montserrat" pitchFamily="2" charset="77"/>
      <p:regular r:id="rId17"/>
      <p:bold r:id="rId18"/>
      <p:italic r:id="rId19"/>
      <p:boldItalic r:id="rId20"/>
    </p:embeddedFont>
    <p:embeddedFont>
      <p:font typeface="Montserrat Medium" panose="020F0502020204030204" pitchFamily="3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Medium" panose="020F0502020204030204" pitchFamily="34" charset="0"/>
      <p:regular r:id="rId29"/>
      <p:bold r:id="rId30"/>
      <p:italic r:id="rId31"/>
      <p:boldItalic r:id="rId32"/>
    </p:embeddedFont>
    <p:embeddedFont>
      <p:font typeface="Roboto Slab" pitchFamily="2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UHwmFRB9l+PkT+2RJc2OszOi1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8FFACF-E37D-4B00-91FF-C0C8E00EF29F}">
  <a:tblStyle styleId="{278FFACF-E37D-4B00-91FF-C0C8E00EF2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7"/>
  </p:normalViewPr>
  <p:slideViewPr>
    <p:cSldViewPr snapToGrid="0">
      <p:cViewPr varScale="1">
        <p:scale>
          <a:sx n="139" d="100"/>
          <a:sy n="139" d="100"/>
        </p:scale>
        <p:origin x="840" y="176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9" Type="http://customschemas.google.com/relationships/presentationmetadata" Target="metadata"/><Relationship Id="rId21" Type="http://schemas.openxmlformats.org/officeDocument/2006/relationships/font" Target="fonts/font13.fntdata"/><Relationship Id="rId34" Type="http://schemas.openxmlformats.org/officeDocument/2006/relationships/font" Target="fonts/font26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font" Target="fonts/font2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font" Target="fonts/font24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Relationship Id="rId43" Type="http://schemas.openxmlformats.org/officeDocument/2006/relationships/tableStyles" Target="tableStyles.xml"/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a0aef77d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a0a6fe28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l="17192" r="17185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2" name="Google Shape;52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" name="Google Shape;73;p4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l="17602" t="1331" r="17989" b="1340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l="26005" t="16689" r="30257" b="16682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 b="0" i="0" u="none" strike="noStrike" cap="non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0" name="Google Shape;90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5" name="Google Shape;95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0" name="Google Shape;100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5" name="Google Shape;105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0" name="Google Shape;110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l="10533" r="1683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l="16002" r="15783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 i="0" u="none" strike="noStrike" cap="non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46" name="Google Shape;146;p5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5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3" name="Google Shape;153;p59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4" name="Google Shape;154;p5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2" name="Google Shape;212;p3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Keys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Normalization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Primary key.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Foreign key.</a:t>
            </a:r>
            <a:endParaRPr sz="2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23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l="30634" t="28211" r="27977" b="14010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PRIMARY KEY</a:t>
            </a:r>
            <a:endParaRPr sz="2100" b="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primary key is a </a:t>
            </a:r>
            <a:r>
              <a:rPr lang="en" sz="1800" b="1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UNIQUE identifier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for each record in a database’s table (ie: client_id)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It must be one column of the table which contains UNIQUE values.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can’t be NULL.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automatically incremented each time a new record is inserted.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values in the column can’t be changed.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1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FOREIGN KEY</a:t>
            </a:r>
            <a:endParaRPr sz="2100" b="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 b="0" i="0" u="none" strike="noStrike" cap="none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800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hey are used to establish a “link” between two tables.</a:t>
            </a:r>
            <a:endParaRPr sz="1800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Allows to create restrictions between two table fields. </a:t>
            </a:r>
            <a:endParaRPr sz="1800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Customers				Orders			</a:t>
            </a:r>
            <a:endParaRPr sz="1800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45" name="Google Shape;245;ga0a6fe2872_0_0"/>
          <p:cNvGraphicFramePr/>
          <p:nvPr>
            <p:extLst>
              <p:ext uri="{D42A27DB-BD31-4B8C-83A1-F6EECF244321}">
                <p14:modId xmlns:p14="http://schemas.microsoft.com/office/powerpoint/2010/main" val="2666640303"/>
              </p:ext>
            </p:extLst>
          </p:nvPr>
        </p:nvGraphicFramePr>
        <p:xfrm>
          <a:off x="707225" y="3122185"/>
          <a:ext cx="2974250" cy="1584840"/>
        </p:xfrm>
        <a:graphic>
          <a:graphicData uri="http://schemas.openxmlformats.org/drawingml/2006/table">
            <a:tbl>
              <a:tblPr>
                <a:noFill/>
                <a:tableStyleId>{278FFACF-E37D-4B00-91FF-C0C8E00EF29F}</a:tableStyleId>
              </a:tblPr>
              <a:tblGrid>
                <a:gridCol w="148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Column name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Characteristics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err="1"/>
                        <a:t>customer_id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PRIMARY KEY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err="1"/>
                        <a:t>first_name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err="1"/>
                        <a:t>last_name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6" name="Google Shape;246;ga0a6fe2872_0_0"/>
          <p:cNvGraphicFramePr/>
          <p:nvPr/>
        </p:nvGraphicFramePr>
        <p:xfrm>
          <a:off x="4894650" y="3015875"/>
          <a:ext cx="2974250" cy="1584840"/>
        </p:xfrm>
        <a:graphic>
          <a:graphicData uri="http://schemas.openxmlformats.org/drawingml/2006/table">
            <a:tbl>
              <a:tblPr>
                <a:noFill/>
                <a:tableStyleId>{278FFACF-E37D-4B00-91FF-C0C8E00EF29F}</a:tableStyleId>
              </a:tblPr>
              <a:tblGrid>
                <a:gridCol w="148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Column 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Characteristics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order_id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PRIMARY KEY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order_date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customer_id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FOREIGN KEY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Macintosh PowerPoint</Application>
  <PresentationFormat>On-screen Show (16:9)</PresentationFormat>
  <Paragraphs>53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Roboto Medium</vt:lpstr>
      <vt:lpstr>Roboto</vt:lpstr>
      <vt:lpstr>Montserrat</vt:lpstr>
      <vt:lpstr>Montserrat Medium</vt:lpstr>
      <vt:lpstr>Roboto Slab</vt:lpstr>
      <vt:lpstr>Helvetica Neue</vt:lpstr>
      <vt:lpstr>Helvetica Neue Light</vt:lpstr>
      <vt:lpstr>Simple Light</vt:lpstr>
      <vt:lpstr>Simple Light</vt:lpstr>
      <vt:lpstr>DATA ANALYTICS | IRONHACK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| IRONHACK</dc:title>
  <cp:lastModifiedBy>Sian Davies</cp:lastModifiedBy>
  <cp:revision>1</cp:revision>
  <dcterms:modified xsi:type="dcterms:W3CDTF">2021-11-03T12:09:31Z</dcterms:modified>
</cp:coreProperties>
</file>